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52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8" r:id="rId6"/>
    <p:sldId id="259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7C290E50-D3EA-4329-AA5F-AF5A5C575D8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E6112D18-5CEB-46F3-924F-E35464AAA3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35D1AD-E24C-4E82-BC85-28527A42DCE7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EB8FC0ED-2712-4B69-9F16-123F02DBF5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2CBD00C-2269-4424-828A-8D893B5226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0B3793-D85E-4082-925C-FAA1A2B2727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8639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55EA34-3951-4B6D-8DDD-B157CE00471C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B3E965-974B-498D-B360-83DD1F9DEB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3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52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B3E965-974B-498D-B360-83DD1F9DEB5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70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 smtClean="0"/>
              <a:t>Click to edit Master subtitle style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AB3A824-1A51-4B26-AD58-A6D8E14F6C04}" type="datetimeFigureOut">
              <a:rPr lang="en-US" noProof="0" smtClean="0"/>
              <a:t>3/23/2020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1507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278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89591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noProof="0" smtClean="0"/>
              <a:t>3/23/2020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30645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noProof="0" smtClean="0"/>
              <a:t>3/23/2020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noProof="0" smtClean="0"/>
              <a:t>3/23/2020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79582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863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61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96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6518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3/23/2020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88049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CBC1C18-307B-4F68-A007-B5B542270E8D}" type="datetimeFigureOut">
              <a:rPr lang="en-US" noProof="0" smtClean="0"/>
              <a:t>3/23/2020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r>
              <a:rPr lang="en-US" noProof="0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10284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B8D726A5-7900-41B4-8D49-49B4A201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849" y="-803937"/>
            <a:ext cx="12851027" cy="854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IN" sz="7200" b="1" dirty="0" smtClean="0">
                <a:solidFill>
                  <a:schemeClr val="tx1"/>
                </a:solidFill>
              </a:rPr>
              <a:t>COMMUNICATION</a:t>
            </a:r>
            <a:br>
              <a:rPr lang="en-IN" sz="7200" b="1" dirty="0" smtClean="0">
                <a:solidFill>
                  <a:schemeClr val="tx1"/>
                </a:solidFill>
              </a:rPr>
            </a:br>
            <a:r>
              <a:rPr lang="en-IN" sz="7200" b="1" dirty="0" smtClean="0">
                <a:solidFill>
                  <a:schemeClr val="tx1"/>
                </a:solidFill>
              </a:rPr>
              <a:t>USING LASER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A Brief Overview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6E49661-E258-450C-8150-A91A6B30D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920" y="2070151"/>
            <a:ext cx="948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8642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920" y="2070151"/>
            <a:ext cx="948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86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26642" y="4844395"/>
            <a:ext cx="3565358" cy="1499616"/>
          </a:xfrm>
          <a:solidFill>
            <a:srgbClr val="FF9933"/>
          </a:solidFill>
        </p:spPr>
        <p:txBody>
          <a:bodyPr/>
          <a:lstStyle/>
          <a:p>
            <a:r>
              <a:rPr lang="en-IN" b="1" dirty="0" smtClean="0"/>
              <a:t>  THANK YOU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98621" y="2103082"/>
            <a:ext cx="23952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Mananjay Roy</a:t>
            </a:r>
            <a:b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Tandrita Dey</a:t>
            </a:r>
          </a:p>
          <a:p>
            <a: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Kajal Singha</a:t>
            </a:r>
            <a:b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Deepprabha Malviya</a:t>
            </a:r>
            <a:b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Baishakhi Dutta</a:t>
            </a:r>
            <a:b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</a:br>
            <a:r>
              <a:rPr lang="en-IN" dirty="0" smtClean="0">
                <a:solidFill>
                  <a:srgbClr val="FFC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Tuhinadri Banerjee</a:t>
            </a:r>
            <a:endParaRPr lang="en-US" dirty="0">
              <a:solidFill>
                <a:srgbClr val="FFC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8621" y="788027"/>
            <a:ext cx="18838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Section : C</a:t>
            </a:r>
          </a:p>
          <a:p>
            <a:r>
              <a:rPr lang="en-IN" sz="2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CSE (C6)</a:t>
            </a:r>
            <a:endParaRPr lang="en-US" sz="2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583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7874" y="653143"/>
            <a:ext cx="911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COMMUNICATION USING </a:t>
            </a:r>
            <a:r>
              <a:rPr lang="en-IN" sz="3200" b="1" dirty="0"/>
              <a:t>LASER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390261" y="2052735"/>
            <a:ext cx="19527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Any Microcontroller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0261" y="2637453"/>
            <a:ext cx="2893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IC 7414 – D Trigger Flip-flop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90261" y="3222171"/>
            <a:ext cx="28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Op – Amp TL072 (Dual I/O)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90261" y="3852379"/>
            <a:ext cx="2759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2X LASER Beam for </a:t>
            </a:r>
            <a:r>
              <a:rPr lang="en-IN" dirty="0" err="1" smtClean="0"/>
              <a:t>Tx</a:t>
            </a:r>
            <a:r>
              <a:rPr lang="en-IN" dirty="0" smtClean="0"/>
              <a:t> &amp; Rx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2357288" y="2399513"/>
            <a:ext cx="9330" cy="268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2361953" y="2941085"/>
            <a:ext cx="9330" cy="268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2346227" y="3607378"/>
            <a:ext cx="9330" cy="268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52079" y="5093214"/>
            <a:ext cx="41424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TRANSMITTER SECTION</a:t>
            </a:r>
            <a:endParaRPr lang="en-US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020352" y="2052735"/>
            <a:ext cx="232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Solar Panel as Receiver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020352" y="2637453"/>
            <a:ext cx="336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2N2222 Transistor (Pre-Amplifier)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020352" y="3222171"/>
            <a:ext cx="327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D882 Transistor (Power Amplifier)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20352" y="3852379"/>
            <a:ext cx="3411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 smtClean="0"/>
              <a:t>Logic Level Convertor (3.3V &amp; 5V)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964439" y="5067305"/>
            <a:ext cx="33265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 smtClean="0">
                <a:solidFill>
                  <a:schemeClr val="bg1">
                    <a:lumMod val="75000"/>
                    <a:lumOff val="25000"/>
                  </a:schemeClr>
                </a:solidFill>
              </a:rPr>
              <a:t>RECEIVER SECTION</a:t>
            </a:r>
            <a:endParaRPr lang="en-US" sz="32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8422808" y="2422067"/>
            <a:ext cx="9330" cy="268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427473" y="2963639"/>
            <a:ext cx="9330" cy="268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8411747" y="3629932"/>
            <a:ext cx="9330" cy="268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>
            <a:off x="4607918" y="2551077"/>
            <a:ext cx="1730580" cy="1342188"/>
          </a:xfrm>
          <a:prstGeom prst="bentConnector3">
            <a:avLst>
              <a:gd name="adj1" fmla="val 48994"/>
            </a:avLst>
          </a:prstGeom>
          <a:ln>
            <a:headEnd type="triangle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668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7874" y="653143"/>
            <a:ext cx="911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COMMUNICATION USING </a:t>
            </a:r>
            <a:r>
              <a:rPr lang="en-IN" sz="3200" b="1" dirty="0"/>
              <a:t>LASER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395920" y="1810176"/>
            <a:ext cx="94867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We are thinking of implementing this design as a High-Bandwidth &amp; Long Distance Reliable Mode of</a:t>
            </a:r>
          </a:p>
          <a:p>
            <a:r>
              <a:rPr lang="en-IN" dirty="0" smtClean="0"/>
              <a:t>Analog-Digital Conversion using pulsating LASER Beams. The transmitter will include an Arduino &amp; the receiver can be another microcontroller like Arduino, NodeMCU or Raspberry Pi. We can transmit sensor data / preset data / user custom data and maybe multimedia content over long distances at extremely-high power efficiency &amp; ultra-low cost margins to generate a complete IOT Network without cabling or a dedicated Networking system like WIFI. 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395919" y="3607100"/>
            <a:ext cx="94867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We initially thought of using an LDR in the Receiver section but the LDR is usually biased by the power supply &amp; usually slow to react to changing intensity of light patters so we required a more reliable approach.</a:t>
            </a:r>
            <a:br>
              <a:rPr lang="en-IN" dirty="0" smtClean="0"/>
            </a:br>
            <a:r>
              <a:rPr lang="en-IN" dirty="0" smtClean="0"/>
              <a:t/>
            </a:r>
            <a:br>
              <a:rPr lang="en-IN" dirty="0" smtClean="0"/>
            </a:br>
            <a:r>
              <a:rPr lang="en-IN" dirty="0" smtClean="0"/>
              <a:t>Solar panel was the best candidate, since it was extremely accurate &amp; it generates voltage on its own when excited by charged photons. We just amplified that little current it generated just from a simple laser beam (we used a Focussed Torch since we have damaged our Laser Beam) using 2 High Gain and 2 Power Transistors to create a fast-accurate signal. With little calibration with capacitors, shunt resistances and signal diodes, we could isolate noise from the circuit as well.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929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xmlns="" id="{B8D726A5-7900-41B4-8D49-49B4A2010E7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1BDB91-E757-4677-A38C-EB354240C8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849" y="-803937"/>
            <a:ext cx="12851027" cy="85445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7" y="643467"/>
            <a:ext cx="7164674" cy="5571066"/>
          </a:xfrm>
          <a:prstGeom prst="rect">
            <a:avLst/>
          </a:prstGeom>
        </p:spPr>
        <p:txBody>
          <a:bodyPr lIns="0" rIns="180000">
            <a:normAutofit/>
          </a:bodyPr>
          <a:lstStyle/>
          <a:p>
            <a:r>
              <a:rPr lang="en-IN" sz="7200" b="1" dirty="0" smtClean="0">
                <a:solidFill>
                  <a:schemeClr val="tx1"/>
                </a:solidFill>
              </a:rPr>
              <a:t>Tinkercad</a:t>
            </a:r>
            <a:r>
              <a:rPr lang="en-IN" sz="7200" b="1" dirty="0">
                <a:solidFill>
                  <a:schemeClr val="tx1"/>
                </a:solidFill>
              </a:rPr>
              <a:t/>
            </a:r>
            <a:br>
              <a:rPr lang="en-IN" sz="7200" b="1" dirty="0">
                <a:solidFill>
                  <a:schemeClr val="tx1"/>
                </a:solidFill>
              </a:rPr>
            </a:br>
            <a:r>
              <a:rPr lang="en-IN" sz="7200" b="1" dirty="0" smtClean="0">
                <a:solidFill>
                  <a:schemeClr val="tx1"/>
                </a:solidFill>
              </a:rPr>
              <a:t>to reality</a:t>
            </a:r>
            <a:endParaRPr lang="en-US" sz="7200" b="1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51608" y="643467"/>
            <a:ext cx="3096926" cy="5571066"/>
          </a:xfrm>
          <a:prstGeom prst="rect">
            <a:avLst/>
          </a:prstGeom>
        </p:spPr>
        <p:txBody>
          <a:bodyPr lIns="0" rIns="0">
            <a:normAutofit/>
          </a:bodyPr>
          <a:lstStyle/>
          <a:p>
            <a:r>
              <a:rPr lang="en-IN" sz="2800" dirty="0" smtClean="0">
                <a:solidFill>
                  <a:schemeClr val="tx1"/>
                </a:solidFill>
              </a:rPr>
              <a:t>Some Shots of the Alpha Build</a:t>
            </a:r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xmlns="" id="{46E49661-E258-450C-8150-A91A6B30D1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39605" y="1828800"/>
            <a:ext cx="0" cy="320040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027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7874" y="653143"/>
            <a:ext cx="91136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COMMUNICATION USING </a:t>
            </a:r>
            <a:r>
              <a:rPr lang="en-IN" sz="3200" b="1" dirty="0"/>
              <a:t>LASER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395920" y="2070151"/>
            <a:ext cx="948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258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920" y="2070151"/>
            <a:ext cx="948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43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920" y="2070151"/>
            <a:ext cx="948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97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920" y="2070151"/>
            <a:ext cx="948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1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95920" y="2070151"/>
            <a:ext cx="9486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826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rgbClr val="2E2B21"/>
      </a:dk1>
      <a:lt1>
        <a:srgbClr val="FFFFFF"/>
      </a:lt1>
      <a:dk2>
        <a:srgbClr val="605B4F"/>
      </a:dk2>
      <a:lt2>
        <a:srgbClr val="D8D6BE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89549367_Retail Integral design_SL_V1.potx" id="{FB36AE87-C73F-4294-9F09-01F455F4CE76}" vid="{E6A04DB2-B929-4038-A111-8E348968420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2480EB-55C4-4C24-B5FD-B95B7B99C6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E0C1243-C9FF-4461-B21D-DC7A9A834A30}">
  <ds:schemaRefs>
    <ds:schemaRef ds:uri="http://schemas.microsoft.com/office/2006/metadata/properties"/>
    <ds:schemaRef ds:uri="16c05727-aa75-4e4a-9b5f-8a80a1165891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71af3243-3dd4-4a8d-8c0d-dd76da1f02a5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F6B0913-D4BB-427F-9A3C-58E430AB6A5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Retail Integral design</Template>
  <TotalTime>0</TotalTime>
  <Words>211</Words>
  <Application>Microsoft Office PowerPoint</Application>
  <PresentationFormat>Widescreen</PresentationFormat>
  <Paragraphs>27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Adobe Gothic Std B</vt:lpstr>
      <vt:lpstr>Calibri</vt:lpstr>
      <vt:lpstr>Tw Cen MT</vt:lpstr>
      <vt:lpstr>Tw Cen MT Condensed</vt:lpstr>
      <vt:lpstr>Wingdings 3</vt:lpstr>
      <vt:lpstr>Integral</vt:lpstr>
      <vt:lpstr>COMMUNICATION USING LASER</vt:lpstr>
      <vt:lpstr>PowerPoint Presentation</vt:lpstr>
      <vt:lpstr>PowerPoint Presentation</vt:lpstr>
      <vt:lpstr>Tinkercad to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2020-03-23T04:48:03Z</dcterms:created>
  <dcterms:modified xsi:type="dcterms:W3CDTF">2020-03-23T07:12:40Z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